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7-10-10T17:02:48.02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7-10-10T17:04:45.52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968-FEAD-4CF6-BBD8-0E011A82288B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4DEE-30C4-4B82-9B5F-0835CB16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6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968-FEAD-4CF6-BBD8-0E011A82288B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4DEE-30C4-4B82-9B5F-0835CB16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5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968-FEAD-4CF6-BBD8-0E011A82288B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4DEE-30C4-4B82-9B5F-0835CB16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78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968-FEAD-4CF6-BBD8-0E011A82288B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4DEE-30C4-4B82-9B5F-0835CB16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33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968-FEAD-4CF6-BBD8-0E011A82288B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4DEE-30C4-4B82-9B5F-0835CB16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04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968-FEAD-4CF6-BBD8-0E011A82288B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4DEE-30C4-4B82-9B5F-0835CB16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8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968-FEAD-4CF6-BBD8-0E011A82288B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4DEE-30C4-4B82-9B5F-0835CB16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3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968-FEAD-4CF6-BBD8-0E011A82288B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4DEE-30C4-4B82-9B5F-0835CB16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4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968-FEAD-4CF6-BBD8-0E011A82288B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4DEE-30C4-4B82-9B5F-0835CB16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3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968-FEAD-4CF6-BBD8-0E011A82288B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4DEE-30C4-4B82-9B5F-0835CB16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01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968-FEAD-4CF6-BBD8-0E011A82288B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4DEE-30C4-4B82-9B5F-0835CB16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9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30968-FEAD-4CF6-BBD8-0E011A82288B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54DEE-30C4-4B82-9B5F-0835CB16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800" smtClean="0"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en-US" sz="9600" smtClean="0">
                <a:solidFill>
                  <a:schemeClr val="tx1"/>
                </a:solidFill>
                <a:latin typeface="Algerian" pitchFamily="82" charset="0"/>
              </a:rPr>
              <a:t>HỆ</a:t>
            </a:r>
            <a:br>
              <a:rPr lang="en-US" sz="960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n-US" sz="9600" smtClean="0">
                <a:solidFill>
                  <a:srgbClr val="0000FF"/>
                </a:solidFill>
                <a:latin typeface="Algerian" pitchFamily="82" charset="0"/>
              </a:rPr>
              <a:t>TIẾT NIỆU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5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TH-N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295400"/>
            <a:ext cx="4267200" cy="53340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2725" y="963613"/>
            <a:ext cx="2925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2- THẬN:</a:t>
            </a:r>
          </a:p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2.5- ĐỘNG MẠCH THẬN: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3124200" y="3276600"/>
            <a:ext cx="16002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505200" y="2895600"/>
            <a:ext cx="19812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248400" y="2590800"/>
            <a:ext cx="1143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514600" y="35814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28600" y="3402013"/>
            <a:ext cx="2459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008000"/>
                </a:solidFill>
                <a:latin typeface="Garamond" pitchFamily="18" charset="0"/>
              </a:rPr>
              <a:t>ĐỘNG MẠCH THẬN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8600" y="4433888"/>
            <a:ext cx="3082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008000"/>
                </a:solidFill>
                <a:latin typeface="Garamond" pitchFamily="18" charset="0"/>
              </a:rPr>
              <a:t>ĐỘNG MẠCH GIAN THÙY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0" y="5334000"/>
            <a:ext cx="3656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008000"/>
                </a:solidFill>
                <a:latin typeface="Garamond" pitchFamily="18" charset="0"/>
              </a:rPr>
              <a:t>ĐỘNG MẠCH GIANTIỂU THÙY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402513" y="4114800"/>
            <a:ext cx="1744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008000"/>
                </a:solidFill>
                <a:latin typeface="Garamond" pitchFamily="18" charset="0"/>
              </a:rPr>
              <a:t>ĐỘNG MẠCH </a:t>
            </a:r>
          </a:p>
          <a:p>
            <a:r>
              <a:rPr lang="en-US" b="1">
                <a:solidFill>
                  <a:srgbClr val="008000"/>
                </a:solidFill>
                <a:latin typeface="Garamond" pitchFamily="18" charset="0"/>
              </a:rPr>
              <a:t>CUNG</a:t>
            </a:r>
          </a:p>
        </p:txBody>
      </p:sp>
    </p:spTree>
    <p:extLst>
      <p:ext uri="{BB962C8B-B14F-4D97-AF65-F5344CB8AC3E}">
        <p14:creationId xmlns:p14="http://schemas.microsoft.com/office/powerpoint/2010/main" val="51759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than-23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8" y="1862138"/>
            <a:ext cx="4695825" cy="40005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2725" y="963613"/>
            <a:ext cx="282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2- THẬN:</a:t>
            </a:r>
          </a:p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2.1- PHÂN THÙY THẬN: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62400" y="6034088"/>
            <a:ext cx="2862263" cy="679450"/>
          </a:xfrm>
          <a:prstGeom prst="rect">
            <a:avLst/>
          </a:prstGeom>
          <a:solidFill>
            <a:srgbClr val="FFFF00">
              <a:alpha val="85881"/>
            </a:srgbClr>
          </a:solidFill>
          <a:ln w="38100">
            <a:solidFill>
              <a:srgbClr val="99CC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  <a:latin typeface="Garamond" pitchFamily="18" charset="0"/>
              </a:rPr>
              <a:t>MẶT TRƯỚC- MẶT SAU 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Garamond" pitchFamily="18" charset="0"/>
              </a:rPr>
              <a:t>THẬN TRÁI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19615533">
            <a:off x="2590800" y="2438400"/>
            <a:ext cx="912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 TRÊN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1650" y="2833688"/>
            <a:ext cx="1073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 TRƯỚC</a:t>
            </a:r>
          </a:p>
          <a:p>
            <a:r>
              <a:rPr lang="en-US" b="1">
                <a:latin typeface="Garamond" pitchFamily="18" charset="0"/>
              </a:rPr>
              <a:t>TRÊN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76600" y="3581400"/>
            <a:ext cx="101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TRƯỚC</a:t>
            </a:r>
          </a:p>
          <a:p>
            <a:r>
              <a:rPr lang="en-US" b="1">
                <a:latin typeface="Garamond" pitchFamily="18" charset="0"/>
              </a:rPr>
              <a:t>GIỮA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971800" y="4648200"/>
            <a:ext cx="814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DƯỚI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 rot="2480269">
            <a:off x="5638800" y="2286000"/>
            <a:ext cx="912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 TRÊN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205413" y="4724400"/>
            <a:ext cx="814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DƯỚI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167313" y="3290888"/>
            <a:ext cx="623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SAU</a:t>
            </a:r>
          </a:p>
        </p:txBody>
      </p:sp>
    </p:spTree>
    <p:extLst>
      <p:ext uri="{BB962C8B-B14F-4D97-AF65-F5344CB8AC3E}">
        <p14:creationId xmlns:p14="http://schemas.microsoft.com/office/powerpoint/2010/main" val="271140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q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600200"/>
            <a:ext cx="2971800" cy="5029200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3124200" y="36576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953000" y="3505200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2362200" y="27432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3200400" y="51054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14400" y="1066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 u="sng">
                <a:solidFill>
                  <a:srgbClr val="FF0000"/>
                </a:solidFill>
                <a:latin typeface="Tahoma" charset="0"/>
              </a:rPr>
              <a:t>3- NIỆU QUẢN: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47800" y="2286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THẬN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828800" y="4648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NIỆU QUẢN</a:t>
            </a:r>
          </a:p>
          <a:p>
            <a:pPr algn="ctr" eaLnBrk="0" hangingPunct="0"/>
            <a:r>
              <a:rPr lang="en-US" b="1">
                <a:latin typeface="Tahoma" charset="0"/>
              </a:rPr>
              <a:t>ĐOẠN CHẬU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981200" y="3200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NIỆU QUẢN </a:t>
            </a:r>
          </a:p>
          <a:p>
            <a:pPr algn="ctr" eaLnBrk="0" hangingPunct="0"/>
            <a:r>
              <a:rPr lang="en-US" b="1">
                <a:latin typeface="Tahoma" charset="0"/>
              </a:rPr>
              <a:t>ĐOẠN BỤNG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7543800" y="2895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ĐỘNG MẠCH</a:t>
            </a:r>
          </a:p>
          <a:p>
            <a:pPr algn="ctr" eaLnBrk="0" hangingPunct="0"/>
            <a:r>
              <a:rPr lang="en-US" b="1">
                <a:latin typeface="Tahoma" charset="0"/>
              </a:rPr>
              <a:t>TĨNH MẠCH</a:t>
            </a:r>
          </a:p>
          <a:p>
            <a:pPr algn="ctr" eaLnBrk="0" hangingPunct="0"/>
            <a:r>
              <a:rPr lang="en-US" b="1">
                <a:latin typeface="Tahoma" charset="0"/>
              </a:rPr>
              <a:t>CHỦ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3352800" y="59436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981200" y="5486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BÀNG QUANG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66800" y="76200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NQ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725" y="571500"/>
            <a:ext cx="3190875" cy="6210300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5486400" y="1752600"/>
            <a:ext cx="762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114800" y="41910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5105400" y="64770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2390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BỂ THẬN- NIỆU QUẢN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81200" y="3733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 NIỆU QUẢN- BÓ MẠCH CHẬU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124200" y="6019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 NIỆU QUẢN- BÀNG QUANG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28600" y="838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b="1" u="sng">
                <a:solidFill>
                  <a:srgbClr val="FF0000"/>
                </a:solidFill>
                <a:latin typeface="Tahoma" charset="0"/>
              </a:rPr>
              <a:t>3- NIỆU QUẢN:</a:t>
            </a:r>
          </a:p>
          <a:p>
            <a:pPr eaLnBrk="0" hangingPunct="0"/>
            <a:r>
              <a:rPr lang="en-US" b="1" u="sng">
                <a:solidFill>
                  <a:srgbClr val="FF0000"/>
                </a:solidFill>
                <a:latin typeface="Tahoma" charset="0"/>
              </a:rPr>
              <a:t>3.1- PHÂN ĐOẠN: </a:t>
            </a: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5715000" y="2286000"/>
            <a:ext cx="457200" cy="1828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172200" y="3200400"/>
            <a:ext cx="533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>
            <a:off x="6400800" y="4191000"/>
            <a:ext cx="381000" cy="2286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086600" y="2590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ĐOẠN BỤNG</a:t>
            </a:r>
          </a:p>
          <a:p>
            <a:pPr algn="ctr" eaLnBrk="0" hangingPunct="0"/>
            <a:r>
              <a:rPr lang="en-US" b="1">
                <a:latin typeface="Tahoma" charset="0"/>
              </a:rPr>
              <a:t>10-12 cm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315200" y="4876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ĐOẠN CHẬU</a:t>
            </a:r>
          </a:p>
          <a:p>
            <a:pPr algn="ctr" eaLnBrk="0" hangingPunct="0"/>
            <a:r>
              <a:rPr lang="en-US" b="1">
                <a:latin typeface="Tahoma" charset="0"/>
              </a:rPr>
              <a:t>13-15 cm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66800" y="-387424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NQ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371600"/>
            <a:ext cx="4114800" cy="5486400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6324600" y="2057400"/>
            <a:ext cx="914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562600" y="4114800"/>
            <a:ext cx="10668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638800" y="4648200"/>
            <a:ext cx="9144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2743200" y="2971800"/>
            <a:ext cx="1981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3505200" y="5638800"/>
            <a:ext cx="1524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733800" y="1981200"/>
            <a:ext cx="3505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600200" y="2590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MẶT SAU</a:t>
            </a:r>
          </a:p>
          <a:p>
            <a:pPr algn="ctr" eaLnBrk="0" hangingPunct="0"/>
            <a:r>
              <a:rPr lang="en-US" b="1">
                <a:latin typeface="Tahoma" charset="0"/>
              </a:rPr>
              <a:t>BÀNG QUANG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NIỆU QUẢN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057400" y="5257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NIỆU ĐẠO</a:t>
            </a:r>
          </a:p>
          <a:p>
            <a:pPr algn="ctr" eaLnBrk="0" hangingPunct="0"/>
            <a:r>
              <a:rPr lang="en-US" b="1">
                <a:latin typeface="Tahoma" charset="0"/>
              </a:rPr>
              <a:t>TIỀN LIỆT TUYẾN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010400" y="4648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BÓNG TINH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705600" y="5562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TÚI TINH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28600" y="533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b="1" u="sng">
              <a:solidFill>
                <a:srgbClr val="FF0000"/>
              </a:solidFill>
              <a:latin typeface="Tahoma" charset="0"/>
            </a:endParaRPr>
          </a:p>
          <a:p>
            <a:pPr eaLnBrk="0" hangingPunct="0"/>
            <a:r>
              <a:rPr lang="en-US" b="1" u="sng">
                <a:solidFill>
                  <a:srgbClr val="FF0000"/>
                </a:solidFill>
                <a:latin typeface="Tahoma" charset="0"/>
              </a:rPr>
              <a:t>3- NIỆU QUẢN:</a:t>
            </a:r>
          </a:p>
          <a:p>
            <a:pPr eaLnBrk="0" hangingPunct="0"/>
            <a:r>
              <a:rPr lang="en-US" b="1" u="sng">
                <a:solidFill>
                  <a:srgbClr val="FF0000"/>
                </a:solidFill>
                <a:latin typeface="Tahoma" charset="0"/>
              </a:rPr>
              <a:t>3.1- PHÂN ĐOẠN:</a:t>
            </a:r>
          </a:p>
          <a:p>
            <a:pPr eaLnBrk="0" hangingPunct="0"/>
            <a:r>
              <a:rPr lang="en-US" b="1" u="sng">
                <a:solidFill>
                  <a:srgbClr val="FF0000"/>
                </a:solidFill>
                <a:latin typeface="Tahoma" charset="0"/>
              </a:rPr>
              <a:t>3.1.1- NIỆU QUẢN ĐOẠN CHẬU:</a:t>
            </a:r>
          </a:p>
          <a:p>
            <a:pPr eaLnBrk="0" hangingPunct="0"/>
            <a:r>
              <a:rPr lang="en-US" b="1" u="sng">
                <a:solidFill>
                  <a:srgbClr val="FF0000"/>
                </a:solidFill>
                <a:latin typeface="Tahoma" charset="0"/>
              </a:rPr>
              <a:t>3.1.1.1- LIÊN QUAN PHÍA SAU (NAM):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172200" y="3657600"/>
            <a:ext cx="838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620000" y="350520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ỐNG DẪN TINH</a:t>
            </a:r>
          </a:p>
          <a:p>
            <a:pPr algn="ctr" eaLnBrk="0" hangingPunct="0"/>
            <a:r>
              <a:rPr lang="en-US" b="1">
                <a:latin typeface="Tahoma" charset="0"/>
              </a:rPr>
              <a:t>BẮT CHÉO </a:t>
            </a:r>
          </a:p>
          <a:p>
            <a:pPr algn="ctr" eaLnBrk="0" hangingPunct="0"/>
            <a:r>
              <a:rPr lang="en-US" b="1">
                <a:latin typeface="Tahoma" charset="0"/>
              </a:rPr>
              <a:t>PHÍA TRƯỚC</a:t>
            </a:r>
          </a:p>
          <a:p>
            <a:pPr algn="ctr" eaLnBrk="0" hangingPunct="0"/>
            <a:r>
              <a:rPr lang="en-US" b="1">
                <a:latin typeface="Tahoma" charset="0"/>
              </a:rPr>
              <a:t>NIỆU QUẢN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066800" y="-315416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NQ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768475"/>
            <a:ext cx="4519613" cy="4273550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4419600" y="2971800"/>
            <a:ext cx="1143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6324600" y="3124200"/>
            <a:ext cx="914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4038600" y="4419600"/>
            <a:ext cx="12192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00400" y="2514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NIÊM MẠC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895600" y="5257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BAO NGOÀI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467600" y="2438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CƠ: DỌC, VÒNG, DỌC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" y="838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b="1" u="sng">
                <a:solidFill>
                  <a:srgbClr val="FF0000"/>
                </a:solidFill>
                <a:latin typeface="Tahoma" charset="0"/>
              </a:rPr>
              <a:t>3- NIỆU QUẢN:</a:t>
            </a:r>
          </a:p>
          <a:p>
            <a:pPr eaLnBrk="0" hangingPunct="0"/>
            <a:r>
              <a:rPr lang="en-US" b="1" u="sng">
                <a:solidFill>
                  <a:srgbClr val="FF0000"/>
                </a:solidFill>
                <a:latin typeface="Tahoma" charset="0"/>
              </a:rPr>
              <a:t>3.2- CẤU TẠO: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066800" y="76200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66800" y="-60325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</a:rPr>
              <a:t>HỆ TIẾT NIỆU</a:t>
            </a:r>
            <a:endParaRPr lang="en-US">
              <a:solidFill>
                <a:srgbClr val="FF00FF"/>
              </a:solidFill>
            </a:endParaRPr>
          </a:p>
        </p:txBody>
      </p:sp>
      <p:pic>
        <p:nvPicPr>
          <p:cNvPr id="18" name="Picture 3" descr="BQ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676400"/>
            <a:ext cx="4800600" cy="4914900"/>
          </a:xfrm>
          <a:prstGeom prst="rect">
            <a:avLst/>
          </a:prstGeom>
          <a:noFill/>
        </p:spPr>
      </p:pic>
      <p:sp>
        <p:nvSpPr>
          <p:cNvPr id="19" name="Line 4"/>
          <p:cNvSpPr>
            <a:spLocks noChangeShapeType="1"/>
          </p:cNvSpPr>
          <p:nvPr/>
        </p:nvSpPr>
        <p:spPr bwMode="auto">
          <a:xfrm flipH="1">
            <a:off x="1981200" y="3048000"/>
            <a:ext cx="2362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H="1" flipV="1">
            <a:off x="2057400" y="2362200"/>
            <a:ext cx="1143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V="1">
            <a:off x="6400800" y="2133600"/>
            <a:ext cx="6096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H="1">
            <a:off x="2057400" y="4038600"/>
            <a:ext cx="1981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V="1">
            <a:off x="6477000" y="4572000"/>
            <a:ext cx="990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228600" y="60960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b="1">
                <a:solidFill>
                  <a:srgbClr val="FF0000"/>
                </a:solidFill>
                <a:latin typeface="Tahoma" charset="0"/>
              </a:rPr>
              <a:t>4-</a:t>
            </a:r>
            <a:r>
              <a:rPr lang="en-US" b="1" u="sng">
                <a:solidFill>
                  <a:srgbClr val="FF0000"/>
                </a:solidFill>
                <a:latin typeface="Tahoma" charset="0"/>
              </a:rPr>
              <a:t> BÀNG QUANG:</a:t>
            </a:r>
          </a:p>
          <a:p>
            <a:pPr eaLnBrk="0" hangingPunct="0"/>
            <a:r>
              <a:rPr lang="en-US" b="1">
                <a:solidFill>
                  <a:srgbClr val="FF0000"/>
                </a:solidFill>
                <a:latin typeface="Tahoma" charset="0"/>
              </a:rPr>
              <a:t>4.1-</a:t>
            </a:r>
            <a:r>
              <a:rPr lang="en-US" b="1" u="sng">
                <a:solidFill>
                  <a:srgbClr val="FF0000"/>
                </a:solidFill>
                <a:latin typeface="Tahoma" charset="0"/>
              </a:rPr>
              <a:t> VỊ TRÍ: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543800" y="144780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TÚI CÙNG SAU</a:t>
            </a:r>
          </a:p>
          <a:p>
            <a:pPr algn="ctr" eaLnBrk="0" hangingPunct="0"/>
            <a:r>
              <a:rPr lang="en-US" b="1">
                <a:latin typeface="Tahoma" charset="0"/>
              </a:rPr>
              <a:t>DOUGLAS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85800" y="281940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BÀNG QUANG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533400" y="426720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TUYẾN TIỀN LIỆT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772400" y="373380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TRỰC TRÀNG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609600" y="167640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TÚI CÙNG TRƯỚC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762000" y="365760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XƯƠNG MU</a:t>
            </a:r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H="1">
            <a:off x="2209800" y="4648200"/>
            <a:ext cx="2819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25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KHUNG-CHAU-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225" y="914400"/>
            <a:ext cx="4525963" cy="5943600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2133600" y="27432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057400" y="3581400"/>
            <a:ext cx="2286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2438400" y="4876800"/>
            <a:ext cx="2286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257800" y="4038600"/>
            <a:ext cx="12192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343400" y="1905000"/>
            <a:ext cx="1905000" cy="2209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2400" y="2590800"/>
            <a:ext cx="1966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BUỒNG TRỨNG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62000" y="4038600"/>
            <a:ext cx="127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TỬ CUNG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295400" y="6248400"/>
            <a:ext cx="1127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ÂM ĐẠO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075363" y="1143000"/>
            <a:ext cx="2992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TÚI CÙNG TRƯỚC</a:t>
            </a:r>
          </a:p>
          <a:p>
            <a:r>
              <a:rPr lang="en-US" b="1">
                <a:latin typeface="Garamond" pitchFamily="18" charset="0"/>
              </a:rPr>
              <a:t>BÀNG QUANG- TỬ CUNG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172200" y="5713413"/>
            <a:ext cx="29416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TÚI CÙNG SAU</a:t>
            </a:r>
          </a:p>
          <a:p>
            <a:r>
              <a:rPr lang="en-US" b="1">
                <a:latin typeface="Garamond" pitchFamily="18" charset="0"/>
              </a:rPr>
              <a:t>TỬ CUNG- TRỰC TRÀNG</a:t>
            </a:r>
          </a:p>
          <a:p>
            <a:r>
              <a:rPr lang="en-US" b="1">
                <a:latin typeface="Garamond" pitchFamily="18" charset="0"/>
              </a:rPr>
              <a:t>DOUGLAS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8600" y="60960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b="1">
                <a:solidFill>
                  <a:srgbClr val="FF0000"/>
                </a:solidFill>
                <a:latin typeface="Tahoma" charset="0"/>
              </a:rPr>
              <a:t>4-</a:t>
            </a:r>
            <a:r>
              <a:rPr lang="en-US" b="1" u="sng">
                <a:solidFill>
                  <a:srgbClr val="FF0000"/>
                </a:solidFill>
                <a:latin typeface="Tahoma" charset="0"/>
              </a:rPr>
              <a:t> BÀNG QUANG:</a:t>
            </a:r>
          </a:p>
          <a:p>
            <a:pPr eaLnBrk="0" hangingPunct="0"/>
            <a:r>
              <a:rPr lang="en-US" b="1">
                <a:solidFill>
                  <a:srgbClr val="FF0000"/>
                </a:solidFill>
                <a:latin typeface="Tahoma" charset="0"/>
              </a:rPr>
              <a:t>4.1-</a:t>
            </a:r>
            <a:r>
              <a:rPr lang="en-US" b="1" u="sng">
                <a:solidFill>
                  <a:srgbClr val="FF0000"/>
                </a:solidFill>
                <a:latin typeface="Tahoma" charset="0"/>
              </a:rPr>
              <a:t> VỊ TRÍ: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71600" y="-171400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Q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6338" y="1981200"/>
            <a:ext cx="5249862" cy="4572000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6172200" y="2438400"/>
            <a:ext cx="914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1828800" y="4267200"/>
            <a:ext cx="1905000" cy="990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1828800" y="4800600"/>
            <a:ext cx="2209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715000" y="4724400"/>
            <a:ext cx="1676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800600" y="6324600"/>
            <a:ext cx="1295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1752600" y="2362200"/>
            <a:ext cx="914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818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b="1">
              <a:latin typeface="Tahoma" charset="0"/>
            </a:endParaRPr>
          </a:p>
          <a:p>
            <a:pPr algn="ctr" eaLnBrk="0" hangingPunct="0"/>
            <a:r>
              <a:rPr lang="en-US" b="1">
                <a:latin typeface="Tahoma" charset="0"/>
              </a:rPr>
              <a:t>MẶT TRÊN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96200" y="4419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b="1">
              <a:latin typeface="Tahoma" charset="0"/>
            </a:endParaRPr>
          </a:p>
          <a:p>
            <a:pPr algn="ctr" eaLnBrk="0" hangingPunct="0"/>
            <a:r>
              <a:rPr lang="en-US" b="1">
                <a:latin typeface="Tahoma" charset="0"/>
              </a:rPr>
              <a:t>MẶT SAU</a:t>
            </a:r>
          </a:p>
          <a:p>
            <a:pPr algn="ctr" eaLnBrk="0" hangingPunct="0"/>
            <a:r>
              <a:rPr lang="en-US" b="1">
                <a:latin typeface="Tahoma" charset="0"/>
              </a:rPr>
              <a:t>(ĐÁY)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705600" y="579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b="1">
              <a:latin typeface="Tahoma" charset="0"/>
            </a:endParaRPr>
          </a:p>
          <a:p>
            <a:pPr algn="ctr" eaLnBrk="0" hangingPunct="0"/>
            <a:r>
              <a:rPr lang="en-US" b="1">
                <a:latin typeface="Tahoma" charset="0"/>
              </a:rPr>
              <a:t>CỔ BÀNG QUANG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09600" y="213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b="1">
              <a:latin typeface="Tahoma" charset="0"/>
            </a:endParaRPr>
          </a:p>
          <a:p>
            <a:pPr algn="ctr" eaLnBrk="0" hangingPunct="0"/>
            <a:r>
              <a:rPr lang="en-US" b="1">
                <a:latin typeface="Tahoma" charset="0"/>
              </a:rPr>
              <a:t>ĐỈNH</a:t>
            </a:r>
          </a:p>
          <a:p>
            <a:pPr algn="ctr" eaLnBrk="0" hangingPunct="0"/>
            <a:r>
              <a:rPr lang="en-US" b="1">
                <a:latin typeface="Tahoma" charset="0"/>
              </a:rPr>
              <a:t>(DÂY CHẰNG</a:t>
            </a:r>
          </a:p>
          <a:p>
            <a:pPr algn="ctr" eaLnBrk="0" hangingPunct="0"/>
            <a:r>
              <a:rPr lang="en-US" b="1">
                <a:latin typeface="Tahoma" charset="0"/>
              </a:rPr>
              <a:t>RỐN GIỮA)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38200" y="495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b="1">
              <a:latin typeface="Tahoma" charset="0"/>
            </a:endParaRPr>
          </a:p>
          <a:p>
            <a:pPr algn="ctr" eaLnBrk="0" hangingPunct="0"/>
            <a:r>
              <a:rPr lang="en-US" b="1">
                <a:latin typeface="Tahoma" charset="0"/>
              </a:rPr>
              <a:t>HAI MẶT DƯỚI BÊN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52400" y="60960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u="sng">
                <a:solidFill>
                  <a:srgbClr val="FF0000"/>
                </a:solidFill>
                <a:latin typeface="Tahoma" charset="0"/>
              </a:rPr>
              <a:t>4- BÀNG QUANG</a:t>
            </a:r>
          </a:p>
          <a:p>
            <a:pPr eaLnBrk="0" hangingPunct="0"/>
            <a:r>
              <a:rPr lang="en-US" u="sng">
                <a:solidFill>
                  <a:srgbClr val="FF0000"/>
                </a:solidFill>
                <a:latin typeface="Tahoma" charset="0"/>
              </a:rPr>
              <a:t>4.2- HÌNH THỂ NGOÀI: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66800" y="76200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7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q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752600"/>
            <a:ext cx="4343400" cy="4495800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4419600" y="4114800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4953000" y="4114800"/>
            <a:ext cx="457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953000" y="4267200"/>
            <a:ext cx="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3200400" y="42672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953000" y="4648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3429000" y="46482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2057400" y="24384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953000" y="58674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752600" y="419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LỖ NIỆU ĐẠO TRONG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828800" y="3733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LỖ NIỆU QUẢN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990600" y="198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NIỆU QUẢN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010400" y="541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 NIỆU ĐẠO </a:t>
            </a:r>
          </a:p>
          <a:p>
            <a:pPr algn="ctr" eaLnBrk="0" hangingPunct="0"/>
            <a:r>
              <a:rPr lang="en-US" b="1">
                <a:latin typeface="Tahoma" charset="0"/>
              </a:rPr>
              <a:t>TIỀN LIỆT TUYẾN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7543800" y="2514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DÂY CHẰNG</a:t>
            </a:r>
          </a:p>
          <a:p>
            <a:pPr algn="ctr" eaLnBrk="0" hangingPunct="0"/>
            <a:r>
              <a:rPr lang="en-US" b="1">
                <a:latin typeface="Tahoma" charset="0"/>
              </a:rPr>
              <a:t>RỐN GIỮA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953000" y="2362200"/>
            <a:ext cx="2133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429000" y="3048000"/>
            <a:ext cx="2971800" cy="76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419600" y="4114800"/>
            <a:ext cx="9906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495800" y="3429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Tahoma" charset="0"/>
              </a:rPr>
              <a:t>2,5 cm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495800" y="2438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Tahoma" charset="0"/>
              </a:rPr>
              <a:t>5 cm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28600" y="45720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u="sng">
                <a:solidFill>
                  <a:srgbClr val="FF0000"/>
                </a:solidFill>
                <a:latin typeface="Tahoma" charset="0"/>
              </a:rPr>
              <a:t>4- BÀNG QUANG:</a:t>
            </a:r>
          </a:p>
          <a:p>
            <a:pPr eaLnBrk="0" hangingPunct="0"/>
            <a:r>
              <a:rPr lang="en-US" u="sng">
                <a:solidFill>
                  <a:srgbClr val="FF0000"/>
                </a:solidFill>
                <a:latin typeface="Tahoma" charset="0"/>
              </a:rPr>
              <a:t>4.3- HÌNH THỂ TRONG: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066800" y="76200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4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-228600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TH-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28800"/>
            <a:ext cx="4200872" cy="5027273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2590800" y="28956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555776" y="3752850"/>
            <a:ext cx="1909192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2590800" y="5715000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76400" y="2438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THẬN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47800" y="365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NIỆU QUẢN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95400" y="5257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BÀNG QUANG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12725" y="963613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1- ĐẠI CƯƠNG: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2667000" y="6629400"/>
            <a:ext cx="2252836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447800" y="6172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NIỆU ĐẠO</a:t>
            </a:r>
          </a:p>
        </p:txBody>
      </p:sp>
    </p:spTree>
    <p:extLst>
      <p:ext uri="{BB962C8B-B14F-4D97-AF65-F5344CB8AC3E}">
        <p14:creationId xmlns:p14="http://schemas.microsoft.com/office/powerpoint/2010/main" val="4132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Q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6263" y="2133600"/>
            <a:ext cx="3563937" cy="4191000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962400" y="2514600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962400" y="3048000"/>
            <a:ext cx="2133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505200" y="56388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962400" y="34290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495800" y="41148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 rot="19657813">
            <a:off x="3657600" y="3890963"/>
            <a:ext cx="685800" cy="833437"/>
          </a:xfrm>
          <a:prstGeom prst="rightBrace">
            <a:avLst>
              <a:gd name="adj1" fmla="val 1012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477000" y="2209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NIÊM MẠC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477000" y="3124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DƯỚI NIÊM MẠC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7086600" y="365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CƠ DỌC- VÒNG- DỌC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791200" y="5257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THANH MẠC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096000" y="2819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CÂN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629400" y="4419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DƯỚI THANH MẠC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114800" y="49530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28600" y="53340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u="sng">
                <a:solidFill>
                  <a:srgbClr val="FF0000"/>
                </a:solidFill>
                <a:latin typeface="Tahoma" charset="0"/>
              </a:rPr>
              <a:t>4- BÀNG QUANG:</a:t>
            </a:r>
          </a:p>
          <a:p>
            <a:pPr eaLnBrk="0" hangingPunct="0"/>
            <a:r>
              <a:rPr lang="en-US" u="sng">
                <a:solidFill>
                  <a:srgbClr val="FF0000"/>
                </a:solidFill>
                <a:latin typeface="Tahoma" charset="0"/>
              </a:rPr>
              <a:t>4.3- HÌNH THỂ TRONG: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066800" y="76200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-152400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66800" y="1752600"/>
            <a:ext cx="7543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r>
              <a:rPr lang="en-US" sz="2400" b="1" u="sng" smtClean="0">
                <a:solidFill>
                  <a:srgbClr val="FF0000"/>
                </a:solidFill>
              </a:rPr>
              <a:t>3 CHỖ PHÌNH: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smtClean="0"/>
              <a:t>	- LỒI TINH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smtClean="0"/>
              <a:t>	- HÀNH XỐP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smtClean="0"/>
              <a:t>	- HỐ THUYỀN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b="1" u="sng" smtClean="0">
                <a:solidFill>
                  <a:srgbClr val="008000"/>
                </a:solidFill>
              </a:rPr>
              <a:t>4 CHỖ HẸP: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8000"/>
                </a:solidFill>
              </a:rPr>
              <a:t>	- CỔ BÀNG QUANG ( LỖ NIỆU ĐẠO TRONG)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8000"/>
                </a:solidFill>
              </a:rPr>
              <a:t>	- NIỆU ĐẠO MÀNG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8000"/>
                </a:solidFill>
              </a:rPr>
              <a:t>	- NIỆU ĐẠO XỐP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8000"/>
                </a:solidFill>
              </a:rPr>
              <a:t>	- LỖ SÁO ( LỖ NIỆU ĐẠO NGOÀI)	</a:t>
            </a:r>
          </a:p>
          <a:p>
            <a:pPr marL="609600" indent="-609600">
              <a:lnSpc>
                <a:spcPct val="90000"/>
              </a:lnSpc>
            </a:pPr>
            <a:endParaRPr lang="en-US" sz="2400" b="1">
              <a:solidFill>
                <a:srgbClr val="008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60960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b="1" u="sng">
                <a:solidFill>
                  <a:srgbClr val="FF0000"/>
                </a:solidFill>
                <a:latin typeface="Tahoma" charset="0"/>
              </a:rPr>
              <a:t>5- NIỆU ĐẠO:</a:t>
            </a:r>
          </a:p>
        </p:txBody>
      </p:sp>
    </p:spTree>
    <p:extLst>
      <p:ext uri="{BB962C8B-B14F-4D97-AF65-F5344CB8AC3E}">
        <p14:creationId xmlns:p14="http://schemas.microsoft.com/office/powerpoint/2010/main" val="19197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1066800" y="1524000"/>
            <a:ext cx="0" cy="4724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GB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066800" y="1981200"/>
            <a:ext cx="457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0" y="1752600"/>
            <a:ext cx="1200150" cy="404813"/>
          </a:xfrm>
          <a:prstGeom prst="rect">
            <a:avLst/>
          </a:prstGeom>
          <a:solidFill>
            <a:srgbClr val="FFFF00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800000"/>
                </a:solidFill>
              </a:rPr>
              <a:t>1- RENIN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819400" y="19812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76600" y="1804988"/>
            <a:ext cx="2635250" cy="40481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ANGIOTENSINOGÈNE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248400" y="1981200"/>
            <a:ext cx="609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826250" y="1752600"/>
            <a:ext cx="1936750" cy="40481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ANGIOTENSIN I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8077200" y="2286000"/>
            <a:ext cx="0" cy="457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58000" y="2895600"/>
            <a:ext cx="2000250" cy="40481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ANGIOTENSIN II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324600" y="3200400"/>
            <a:ext cx="457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933950" y="2971800"/>
            <a:ext cx="1314450" cy="40481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CO MẠCH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8229600" y="3429000"/>
            <a:ext cx="0" cy="533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315200" y="4114800"/>
            <a:ext cx="1797050" cy="40481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ALDOSTEROL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5715000" y="3429000"/>
            <a:ext cx="0" cy="2209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5715000" y="5638800"/>
            <a:ext cx="990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750050" y="5334000"/>
            <a:ext cx="2089150" cy="40481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TĂNG HUYẾT ÁP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7924800" y="4648200"/>
            <a:ext cx="0" cy="609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47650" y="6034088"/>
            <a:ext cx="1158875" cy="376237"/>
          </a:xfrm>
          <a:prstGeom prst="rect">
            <a:avLst/>
          </a:prstGeom>
          <a:solidFill>
            <a:srgbClr val="FF00FF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NỘI TIẾT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57200" y="914400"/>
            <a:ext cx="1876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1- </a:t>
            </a:r>
            <a:r>
              <a:rPr lang="en-US" b="1" u="sng">
                <a:solidFill>
                  <a:srgbClr val="FF0000"/>
                </a:solidFill>
              </a:rPr>
              <a:t>ĐẠI CƯƠNG: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066800" y="2795588"/>
            <a:ext cx="457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600200" y="2566988"/>
            <a:ext cx="2533650" cy="404812"/>
          </a:xfrm>
          <a:prstGeom prst="rect">
            <a:avLst/>
          </a:prstGeom>
          <a:solidFill>
            <a:srgbClr val="00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800000"/>
                </a:solidFill>
              </a:rPr>
              <a:t>2- ERYTHROPOIRTIN</a:t>
            </a: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57400" y="3048000"/>
            <a:ext cx="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295400" y="3505200"/>
            <a:ext cx="1622425" cy="40481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TỦY XƯƠNG</a:t>
            </a: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2971800" y="37338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352800" y="3557588"/>
            <a:ext cx="1466850" cy="40481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HỒNG CẦU</a:t>
            </a: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1066800" y="4776788"/>
            <a:ext cx="457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600200" y="4548188"/>
            <a:ext cx="3600450" cy="404812"/>
          </a:xfrm>
          <a:prstGeom prst="rect">
            <a:avLst/>
          </a:prstGeom>
          <a:solidFill>
            <a:srgbClr val="00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800000"/>
                </a:solidFill>
              </a:rPr>
              <a:t>3- 1,25 HYDROXYCALCIFEROL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1447800" y="5486400"/>
            <a:ext cx="920750" cy="40481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CALCI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590800" y="5486400"/>
            <a:ext cx="1530350" cy="40481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PHOSPHOR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2209800" y="5029200"/>
            <a:ext cx="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3352800" y="5029200"/>
            <a:ext cx="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rgbClr val="FF00FF"/>
                </a:solidFill>
              </a:rPr>
              <a:t>THẬN</a:t>
            </a:r>
          </a:p>
        </p:txBody>
      </p:sp>
    </p:spTree>
    <p:extLst>
      <p:ext uri="{BB962C8B-B14F-4D97-AF65-F5344CB8AC3E}">
        <p14:creationId xmlns:p14="http://schemas.microsoft.com/office/powerpoint/2010/main" val="96807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than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219200"/>
            <a:ext cx="4957763" cy="5638800"/>
          </a:xfrm>
          <a:prstGeom prst="rect">
            <a:avLst/>
          </a:prstGeom>
          <a:noFill/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3962400" y="1676400"/>
            <a:ext cx="381000" cy="4953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819400" y="4038600"/>
            <a:ext cx="1752600" cy="152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971800" y="3200400"/>
            <a:ext cx="381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806291">
            <a:off x="2819400" y="2800350"/>
            <a:ext cx="700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latin typeface="Garamond" pitchFamily="18" charset="0"/>
              </a:rPr>
              <a:t>3 cm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 rot="475245">
            <a:off x="3276600" y="3636963"/>
            <a:ext cx="700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latin typeface="Garamond" pitchFamily="18" charset="0"/>
              </a:rPr>
              <a:t>6 cm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 rot="16556245">
            <a:off x="3516313" y="4659312"/>
            <a:ext cx="800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latin typeface="Garamond" pitchFamily="18" charset="0"/>
              </a:rPr>
              <a:t>12 cm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12725" y="963613"/>
            <a:ext cx="443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2- THẬN:</a:t>
            </a:r>
          </a:p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2.1- KÍCH THƯỚC-</a:t>
            </a:r>
            <a:r>
              <a:rPr lang="en-US" b="1">
                <a:solidFill>
                  <a:srgbClr val="FF0000"/>
                </a:solidFill>
                <a:latin typeface="Garamond" pitchFamily="18" charset="0"/>
              </a:rPr>
              <a:t>  </a:t>
            </a:r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HÌNH THỂ NGOÀI: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4495800" y="16764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527675" y="1462088"/>
            <a:ext cx="1406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CỰC TRÊN</a:t>
            </a: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 flipV="1">
            <a:off x="2590800" y="6477000"/>
            <a:ext cx="1447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31875" y="6262688"/>
            <a:ext cx="136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CỰC DƯỚI</a:t>
            </a:r>
          </a:p>
        </p:txBody>
      </p:sp>
      <p:sp>
        <p:nvSpPr>
          <p:cNvPr id="17" name="Freeform 20"/>
          <p:cNvSpPr>
            <a:spLocks/>
          </p:cNvSpPr>
          <p:nvPr/>
        </p:nvSpPr>
        <p:spPr bwMode="auto">
          <a:xfrm>
            <a:off x="4533900" y="3733800"/>
            <a:ext cx="495300" cy="2082800"/>
          </a:xfrm>
          <a:custGeom>
            <a:avLst/>
            <a:gdLst>
              <a:gd name="T0" fmla="*/ 2147483647 w 312"/>
              <a:gd name="T1" fmla="*/ 0 h 1312"/>
              <a:gd name="T2" fmla="*/ 2147483647 w 312"/>
              <a:gd name="T3" fmla="*/ 2147483647 h 1312"/>
              <a:gd name="T4" fmla="*/ 2147483647 w 312"/>
              <a:gd name="T5" fmla="*/ 2147483647 h 1312"/>
              <a:gd name="T6" fmla="*/ 2147483647 w 312"/>
              <a:gd name="T7" fmla="*/ 2147483647 h 1312"/>
              <a:gd name="T8" fmla="*/ 2147483647 w 312"/>
              <a:gd name="T9" fmla="*/ 2147483647 h 1312"/>
              <a:gd name="T10" fmla="*/ 2147483647 w 312"/>
              <a:gd name="T11" fmla="*/ 2147483647 h 1312"/>
              <a:gd name="T12" fmla="*/ 2147483647 w 312"/>
              <a:gd name="T13" fmla="*/ 2147483647 h 1312"/>
              <a:gd name="T14" fmla="*/ 2147483647 w 312"/>
              <a:gd name="T15" fmla="*/ 2147483647 h 1312"/>
              <a:gd name="T16" fmla="*/ 2147483647 w 312"/>
              <a:gd name="T17" fmla="*/ 2147483647 h 13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1312"/>
              <a:gd name="T29" fmla="*/ 312 w 312"/>
              <a:gd name="T30" fmla="*/ 1312 h 13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1312">
                <a:moveTo>
                  <a:pt x="312" y="0"/>
                </a:moveTo>
                <a:cubicBezTo>
                  <a:pt x="264" y="16"/>
                  <a:pt x="216" y="32"/>
                  <a:pt x="168" y="48"/>
                </a:cubicBezTo>
                <a:cubicBezTo>
                  <a:pt x="120" y="64"/>
                  <a:pt x="48" y="0"/>
                  <a:pt x="24" y="96"/>
                </a:cubicBezTo>
                <a:cubicBezTo>
                  <a:pt x="0" y="192"/>
                  <a:pt x="24" y="544"/>
                  <a:pt x="24" y="624"/>
                </a:cubicBezTo>
                <a:cubicBezTo>
                  <a:pt x="24" y="704"/>
                  <a:pt x="0" y="552"/>
                  <a:pt x="24" y="576"/>
                </a:cubicBezTo>
                <a:cubicBezTo>
                  <a:pt x="48" y="600"/>
                  <a:pt x="144" y="656"/>
                  <a:pt x="168" y="768"/>
                </a:cubicBezTo>
                <a:cubicBezTo>
                  <a:pt x="192" y="880"/>
                  <a:pt x="168" y="1184"/>
                  <a:pt x="168" y="1248"/>
                </a:cubicBezTo>
                <a:cubicBezTo>
                  <a:pt x="168" y="1312"/>
                  <a:pt x="168" y="1160"/>
                  <a:pt x="168" y="1152"/>
                </a:cubicBezTo>
                <a:cubicBezTo>
                  <a:pt x="168" y="1144"/>
                  <a:pt x="168" y="1172"/>
                  <a:pt x="168" y="1200"/>
                </a:cubicBezTo>
              </a:path>
            </a:pathLst>
          </a:custGeom>
          <a:noFill/>
          <a:ln w="412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318125" y="4738688"/>
            <a:ext cx="1431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BỜ TRONG</a:t>
            </a:r>
          </a:p>
        </p:txBody>
      </p:sp>
      <p:sp>
        <p:nvSpPr>
          <p:cNvPr id="19" name="Freeform 28"/>
          <p:cNvSpPr>
            <a:spLocks/>
          </p:cNvSpPr>
          <p:nvPr/>
        </p:nvSpPr>
        <p:spPr bwMode="auto">
          <a:xfrm>
            <a:off x="2730500" y="1612900"/>
            <a:ext cx="1536700" cy="5041900"/>
          </a:xfrm>
          <a:custGeom>
            <a:avLst/>
            <a:gdLst>
              <a:gd name="T0" fmla="*/ 2147483647 w 968"/>
              <a:gd name="T1" fmla="*/ 2147483647 h 3176"/>
              <a:gd name="T2" fmla="*/ 2147483647 w 968"/>
              <a:gd name="T3" fmla="*/ 2147483647 h 3176"/>
              <a:gd name="T4" fmla="*/ 2147483647 w 968"/>
              <a:gd name="T5" fmla="*/ 2147483647 h 3176"/>
              <a:gd name="T6" fmla="*/ 2147483647 w 968"/>
              <a:gd name="T7" fmla="*/ 2147483647 h 3176"/>
              <a:gd name="T8" fmla="*/ 2147483647 w 968"/>
              <a:gd name="T9" fmla="*/ 2147483647 h 3176"/>
              <a:gd name="T10" fmla="*/ 2147483647 w 968"/>
              <a:gd name="T11" fmla="*/ 2147483647 h 3176"/>
              <a:gd name="T12" fmla="*/ 2147483647 w 968"/>
              <a:gd name="T13" fmla="*/ 2147483647 h 3176"/>
              <a:gd name="T14" fmla="*/ 2147483647 w 968"/>
              <a:gd name="T15" fmla="*/ 2147483647 h 3176"/>
              <a:gd name="T16" fmla="*/ 2147483647 w 968"/>
              <a:gd name="T17" fmla="*/ 2147483647 h 3176"/>
              <a:gd name="T18" fmla="*/ 2147483647 w 968"/>
              <a:gd name="T19" fmla="*/ 2147483647 h 3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68"/>
              <a:gd name="T31" fmla="*/ 0 h 3176"/>
              <a:gd name="T32" fmla="*/ 968 w 968"/>
              <a:gd name="T33" fmla="*/ 3176 h 3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68" h="3176">
                <a:moveTo>
                  <a:pt x="968" y="40"/>
                </a:moveTo>
                <a:cubicBezTo>
                  <a:pt x="868" y="20"/>
                  <a:pt x="768" y="0"/>
                  <a:pt x="680" y="40"/>
                </a:cubicBezTo>
                <a:cubicBezTo>
                  <a:pt x="592" y="80"/>
                  <a:pt x="520" y="152"/>
                  <a:pt x="440" y="280"/>
                </a:cubicBezTo>
                <a:cubicBezTo>
                  <a:pt x="360" y="408"/>
                  <a:pt x="264" y="616"/>
                  <a:pt x="200" y="808"/>
                </a:cubicBezTo>
                <a:cubicBezTo>
                  <a:pt x="136" y="1000"/>
                  <a:pt x="88" y="1256"/>
                  <a:pt x="56" y="1432"/>
                </a:cubicBezTo>
                <a:cubicBezTo>
                  <a:pt x="24" y="1608"/>
                  <a:pt x="0" y="1704"/>
                  <a:pt x="8" y="1864"/>
                </a:cubicBezTo>
                <a:cubicBezTo>
                  <a:pt x="16" y="2024"/>
                  <a:pt x="64" y="2240"/>
                  <a:pt x="104" y="2392"/>
                </a:cubicBezTo>
                <a:cubicBezTo>
                  <a:pt x="144" y="2544"/>
                  <a:pt x="168" y="2656"/>
                  <a:pt x="248" y="2776"/>
                </a:cubicBezTo>
                <a:cubicBezTo>
                  <a:pt x="328" y="2896"/>
                  <a:pt x="488" y="3048"/>
                  <a:pt x="584" y="3112"/>
                </a:cubicBezTo>
                <a:cubicBezTo>
                  <a:pt x="680" y="3176"/>
                  <a:pt x="784" y="3152"/>
                  <a:pt x="824" y="3160"/>
                </a:cubicBezTo>
              </a:path>
            </a:pathLst>
          </a:custGeom>
          <a:noFill/>
          <a:ln w="444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1143000" y="4891088"/>
            <a:ext cx="1357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BỜ NGOÀI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2788" y="4670425"/>
              <a:ext cx="1587" cy="1588"/>
            </p14:xfrm>
          </p:contentPart>
        </mc:Choice>
        <mc:Fallback>
          <p:pic>
            <p:nvPicPr>
              <p:cNvPr id="21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5025" y="4592613"/>
                <a:ext cx="157113" cy="1572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52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6" descr="t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0275" y="1828800"/>
            <a:ext cx="4743450" cy="3629025"/>
          </a:xfrm>
          <a:prstGeom prst="rect">
            <a:avLst/>
          </a:prstGeom>
          <a:noFill/>
        </p:spPr>
      </p:pic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12725" y="963613"/>
            <a:ext cx="586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2- THẬN:</a:t>
            </a:r>
          </a:p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2.1- KÍCH THƯỚC- HÌNH THỂ NGOÀI- LIÊN QUAN: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707904" y="5661248"/>
            <a:ext cx="2279650" cy="679450"/>
          </a:xfrm>
          <a:prstGeom prst="rect">
            <a:avLst/>
          </a:prstGeom>
          <a:solidFill>
            <a:srgbClr val="FFFF00">
              <a:alpha val="85881"/>
            </a:srgbClr>
          </a:solidFill>
          <a:ln w="38100">
            <a:solidFill>
              <a:srgbClr val="99CC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Garamond" pitchFamily="18" charset="0"/>
              </a:rPr>
              <a:t>MẶT SAU </a:t>
            </a:r>
          </a:p>
          <a:p>
            <a:r>
              <a:rPr lang="en-US" b="1">
                <a:solidFill>
                  <a:srgbClr val="FF0000"/>
                </a:solidFill>
                <a:latin typeface="Garamond" pitchFamily="18" charset="0"/>
              </a:rPr>
              <a:t>THẬN PHẢI- TRÁI</a:t>
            </a:r>
          </a:p>
        </p:txBody>
      </p:sp>
      <p:grpSp>
        <p:nvGrpSpPr>
          <p:cNvPr id="29" name="Group 11"/>
          <p:cNvGrpSpPr>
            <a:grpSpLocks/>
          </p:cNvGrpSpPr>
          <p:nvPr/>
        </p:nvGrpSpPr>
        <p:grpSpPr bwMode="auto">
          <a:xfrm rot="-471199">
            <a:off x="2133600" y="2452688"/>
            <a:ext cx="1727200" cy="366712"/>
            <a:chOff x="1360" y="1488"/>
            <a:chExt cx="1088" cy="231"/>
          </a:xfrm>
        </p:grpSpPr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872" y="1536"/>
              <a:ext cx="576" cy="96"/>
            </a:xfrm>
            <a:custGeom>
              <a:avLst/>
              <a:gdLst>
                <a:gd name="T0" fmla="*/ 0 w 576"/>
                <a:gd name="T1" fmla="*/ 96 h 96"/>
                <a:gd name="T2" fmla="*/ 192 w 576"/>
                <a:gd name="T3" fmla="*/ 48 h 96"/>
                <a:gd name="T4" fmla="*/ 576 w 576"/>
                <a:gd name="T5" fmla="*/ 0 h 96"/>
                <a:gd name="T6" fmla="*/ 0 60000 65536"/>
                <a:gd name="T7" fmla="*/ 0 60000 65536"/>
                <a:gd name="T8" fmla="*/ 0 60000 65536"/>
                <a:gd name="T9" fmla="*/ 0 w 576"/>
                <a:gd name="T10" fmla="*/ 0 h 96"/>
                <a:gd name="T11" fmla="*/ 576 w 5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96">
                  <a:moveTo>
                    <a:pt x="0" y="96"/>
                  </a:moveTo>
                  <a:cubicBezTo>
                    <a:pt x="48" y="80"/>
                    <a:pt x="96" y="64"/>
                    <a:pt x="192" y="48"/>
                  </a:cubicBezTo>
                  <a:cubicBezTo>
                    <a:pt x="288" y="32"/>
                    <a:pt x="512" y="8"/>
                    <a:pt x="576" y="0"/>
                  </a:cubicBezTo>
                </a:path>
              </a:pathLst>
            </a:custGeom>
            <a:noFill/>
            <a:ln w="1619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1360" y="1488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Garamond" pitchFamily="18" charset="0"/>
                </a:rPr>
                <a:t>XI</a:t>
              </a:r>
            </a:p>
          </p:txBody>
        </p:sp>
      </p:grpSp>
      <p:grpSp>
        <p:nvGrpSpPr>
          <p:cNvPr id="32" name="Group 15"/>
          <p:cNvGrpSpPr>
            <a:grpSpLocks/>
          </p:cNvGrpSpPr>
          <p:nvPr/>
        </p:nvGrpSpPr>
        <p:grpSpPr bwMode="auto">
          <a:xfrm>
            <a:off x="1981200" y="2971800"/>
            <a:ext cx="1981200" cy="762000"/>
            <a:chOff x="1248" y="1872"/>
            <a:chExt cx="1248" cy="480"/>
          </a:xfrm>
        </p:grpSpPr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1680" y="1872"/>
              <a:ext cx="816" cy="336"/>
            </a:xfrm>
            <a:custGeom>
              <a:avLst/>
              <a:gdLst>
                <a:gd name="T0" fmla="*/ 0 w 576"/>
                <a:gd name="T1" fmla="*/ 14406 h 96"/>
                <a:gd name="T2" fmla="*/ 772 w 576"/>
                <a:gd name="T3" fmla="*/ 7203 h 96"/>
                <a:gd name="T4" fmla="*/ 2321 w 576"/>
                <a:gd name="T5" fmla="*/ 0 h 96"/>
                <a:gd name="T6" fmla="*/ 0 60000 65536"/>
                <a:gd name="T7" fmla="*/ 0 60000 65536"/>
                <a:gd name="T8" fmla="*/ 0 60000 65536"/>
                <a:gd name="T9" fmla="*/ 0 w 576"/>
                <a:gd name="T10" fmla="*/ 0 h 96"/>
                <a:gd name="T11" fmla="*/ 576 w 5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96">
                  <a:moveTo>
                    <a:pt x="0" y="96"/>
                  </a:moveTo>
                  <a:cubicBezTo>
                    <a:pt x="48" y="80"/>
                    <a:pt x="96" y="64"/>
                    <a:pt x="192" y="48"/>
                  </a:cubicBezTo>
                  <a:cubicBezTo>
                    <a:pt x="288" y="32"/>
                    <a:pt x="512" y="8"/>
                    <a:pt x="576" y="0"/>
                  </a:cubicBezTo>
                </a:path>
              </a:pathLst>
            </a:custGeom>
            <a:noFill/>
            <a:ln w="165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1248" y="2121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Garamond" pitchFamily="18" charset="0"/>
                </a:rPr>
                <a:t>XII</a:t>
              </a:r>
            </a:p>
          </p:txBody>
        </p:sp>
      </p:grpSp>
      <p:sp>
        <p:nvSpPr>
          <p:cNvPr id="35" name="Text Box 16"/>
          <p:cNvSpPr txBox="1">
            <a:spLocks noChangeArrowheads="1"/>
          </p:cNvSpPr>
          <p:nvPr/>
        </p:nvSpPr>
        <p:spPr bwMode="auto">
          <a:xfrm rot="16896618">
            <a:off x="2413001" y="3576637"/>
            <a:ext cx="863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solidFill>
                  <a:schemeClr val="bg2"/>
                </a:solidFill>
                <a:latin typeface="Garamond" pitchFamily="18" charset="0"/>
              </a:rPr>
              <a:t>NGANG</a:t>
            </a:r>
          </a:p>
          <a:p>
            <a:r>
              <a:rPr lang="en-US" sz="1400" b="1">
                <a:solidFill>
                  <a:schemeClr val="bg2"/>
                </a:solidFill>
                <a:latin typeface="Garamond" pitchFamily="18" charset="0"/>
              </a:rPr>
              <a:t>BỤNG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 rot="4538873">
            <a:off x="6167438" y="3602037"/>
            <a:ext cx="863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solidFill>
                  <a:schemeClr val="bg2"/>
                </a:solidFill>
                <a:latin typeface="Garamond" pitchFamily="18" charset="0"/>
              </a:rPr>
              <a:t>NGANG</a:t>
            </a:r>
          </a:p>
          <a:p>
            <a:r>
              <a:rPr lang="en-US" sz="1400" b="1">
                <a:solidFill>
                  <a:schemeClr val="bg2"/>
                </a:solidFill>
                <a:latin typeface="Garamond" pitchFamily="18" charset="0"/>
              </a:rPr>
              <a:t>BỤNG</a:t>
            </a:r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2987675" y="3429000"/>
            <a:ext cx="3413125" cy="963613"/>
            <a:chOff x="1882" y="2160"/>
            <a:chExt cx="2150" cy="607"/>
          </a:xfrm>
        </p:grpSpPr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 rot="-4703382">
              <a:off x="1765" y="2325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>
                  <a:solidFill>
                    <a:srgbClr val="FF0000"/>
                  </a:solidFill>
                  <a:latin typeface="Garamond" pitchFamily="18" charset="0"/>
                </a:rPr>
                <a:t>VUÔNG</a:t>
              </a:r>
            </a:p>
            <a:p>
              <a:r>
                <a:rPr lang="en-US" sz="1400" b="1">
                  <a:solidFill>
                    <a:srgbClr val="FF0000"/>
                  </a:solidFill>
                  <a:latin typeface="Garamond" pitchFamily="18" charset="0"/>
                </a:rPr>
                <a:t>T.LƯNG</a:t>
              </a:r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 rot="4640291">
              <a:off x="3589" y="2277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>
                  <a:solidFill>
                    <a:srgbClr val="FF0000"/>
                  </a:solidFill>
                  <a:latin typeface="Garamond" pitchFamily="18" charset="0"/>
                </a:rPr>
                <a:t>VUÔNG</a:t>
              </a:r>
            </a:p>
            <a:p>
              <a:r>
                <a:rPr lang="en-US" sz="1400" b="1">
                  <a:solidFill>
                    <a:srgbClr val="FF0000"/>
                  </a:solidFill>
                  <a:latin typeface="Garamond" pitchFamily="18" charset="0"/>
                </a:rPr>
                <a:t>T.LƯNG</a:t>
              </a:r>
            </a:p>
          </p:txBody>
        </p:sp>
      </p:grpSp>
      <p:grpSp>
        <p:nvGrpSpPr>
          <p:cNvPr id="40" name="Group 24"/>
          <p:cNvGrpSpPr>
            <a:grpSpLocks/>
          </p:cNvGrpSpPr>
          <p:nvPr/>
        </p:nvGrpSpPr>
        <p:grpSpPr bwMode="auto">
          <a:xfrm>
            <a:off x="3444875" y="3657600"/>
            <a:ext cx="2633663" cy="1192213"/>
            <a:chOff x="2170" y="2304"/>
            <a:chExt cx="1659" cy="751"/>
          </a:xfrm>
        </p:grpSpPr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 rot="-4703382">
              <a:off x="2053" y="2421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>
                  <a:solidFill>
                    <a:srgbClr val="660066"/>
                  </a:solidFill>
                  <a:latin typeface="Garamond" pitchFamily="18" charset="0"/>
                </a:rPr>
                <a:t>T.LƯNG</a:t>
              </a:r>
            </a:p>
            <a:p>
              <a:r>
                <a:rPr lang="en-US" sz="1400" b="1">
                  <a:solidFill>
                    <a:srgbClr val="660066"/>
                  </a:solidFill>
                  <a:latin typeface="Garamond" pitchFamily="18" charset="0"/>
                </a:rPr>
                <a:t>LỚN</a:t>
              </a:r>
            </a:p>
          </p:txBody>
        </p:sp>
        <p:sp>
          <p:nvSpPr>
            <p:cNvPr id="42" name="Text Box 23"/>
            <p:cNvSpPr txBox="1">
              <a:spLocks noChangeArrowheads="1"/>
            </p:cNvSpPr>
            <p:nvPr/>
          </p:nvSpPr>
          <p:spPr bwMode="auto">
            <a:xfrm rot="4640291">
              <a:off x="3386" y="2613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>
                  <a:solidFill>
                    <a:srgbClr val="660066"/>
                  </a:solidFill>
                  <a:latin typeface="Garamond" pitchFamily="18" charset="0"/>
                </a:rPr>
                <a:t>T.LƯNG</a:t>
              </a:r>
            </a:p>
            <a:p>
              <a:r>
                <a:rPr lang="en-US" sz="1400" b="1">
                  <a:solidFill>
                    <a:srgbClr val="660066"/>
                  </a:solidFill>
                  <a:latin typeface="Garamond" pitchFamily="18" charset="0"/>
                </a:rPr>
                <a:t>LỚN</a:t>
              </a:r>
            </a:p>
          </p:txBody>
        </p:sp>
      </p:grpSp>
      <p:grpSp>
        <p:nvGrpSpPr>
          <p:cNvPr id="43" name="Group 28"/>
          <p:cNvGrpSpPr>
            <a:grpSpLocks/>
          </p:cNvGrpSpPr>
          <p:nvPr/>
        </p:nvGrpSpPr>
        <p:grpSpPr bwMode="auto">
          <a:xfrm>
            <a:off x="5453063" y="3095625"/>
            <a:ext cx="2014537" cy="547688"/>
            <a:chOff x="3435" y="1950"/>
            <a:chExt cx="1269" cy="345"/>
          </a:xfrm>
        </p:grpSpPr>
        <p:sp>
          <p:nvSpPr>
            <p:cNvPr id="44" name="Freeform 26"/>
            <p:cNvSpPr>
              <a:spLocks/>
            </p:cNvSpPr>
            <p:nvPr/>
          </p:nvSpPr>
          <p:spPr bwMode="auto">
            <a:xfrm rot="1763049">
              <a:off x="3435" y="1950"/>
              <a:ext cx="768" cy="240"/>
            </a:xfrm>
            <a:custGeom>
              <a:avLst/>
              <a:gdLst>
                <a:gd name="T0" fmla="*/ 0 w 576"/>
                <a:gd name="T1" fmla="*/ 3750 h 96"/>
                <a:gd name="T2" fmla="*/ 607 w 576"/>
                <a:gd name="T3" fmla="*/ 1875 h 96"/>
                <a:gd name="T4" fmla="*/ 1820 w 576"/>
                <a:gd name="T5" fmla="*/ 0 h 96"/>
                <a:gd name="T6" fmla="*/ 0 60000 65536"/>
                <a:gd name="T7" fmla="*/ 0 60000 65536"/>
                <a:gd name="T8" fmla="*/ 0 60000 65536"/>
                <a:gd name="T9" fmla="*/ 0 w 576"/>
                <a:gd name="T10" fmla="*/ 0 h 96"/>
                <a:gd name="T11" fmla="*/ 576 w 5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96">
                  <a:moveTo>
                    <a:pt x="0" y="96"/>
                  </a:moveTo>
                  <a:cubicBezTo>
                    <a:pt x="48" y="80"/>
                    <a:pt x="96" y="64"/>
                    <a:pt x="192" y="48"/>
                  </a:cubicBezTo>
                  <a:cubicBezTo>
                    <a:pt x="288" y="32"/>
                    <a:pt x="512" y="8"/>
                    <a:pt x="576" y="0"/>
                  </a:cubicBezTo>
                </a:path>
              </a:pathLst>
            </a:custGeom>
            <a:noFill/>
            <a:ln w="165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4375" y="2064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Garamond" pitchFamily="18" charset="0"/>
                </a:rPr>
                <a:t>XII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634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IMG_02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823913"/>
            <a:ext cx="4525963" cy="6034087"/>
          </a:xfrm>
          <a:prstGeom prst="rect">
            <a:avLst/>
          </a:prstGeom>
          <a:noFill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 rot="18365316">
            <a:off x="2144713" y="1549400"/>
            <a:ext cx="2020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Garamond" pitchFamily="18" charset="0"/>
              </a:rPr>
              <a:t>XƯƠNG SƯỜN XI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12725" y="963613"/>
            <a:ext cx="1355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2- THẬN:</a:t>
            </a:r>
          </a:p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2.2- VỊ TRÍ: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17500" y="2182813"/>
            <a:ext cx="16097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u="sng">
                <a:solidFill>
                  <a:srgbClr val="008000"/>
                </a:solidFill>
                <a:latin typeface="Garamond" pitchFamily="18" charset="0"/>
              </a:rPr>
              <a:t>THẬN PHẢI:</a:t>
            </a:r>
          </a:p>
          <a:p>
            <a:pPr algn="ctr"/>
            <a:r>
              <a:rPr lang="en-US" b="1">
                <a:latin typeface="Garamond" pitchFamily="18" charset="0"/>
              </a:rPr>
              <a:t>BỜ DƯỚI </a:t>
            </a:r>
          </a:p>
          <a:p>
            <a:pPr algn="ctr"/>
            <a:r>
              <a:rPr lang="en-US" b="1">
                <a:latin typeface="Garamond" pitchFamily="18" charset="0"/>
              </a:rPr>
              <a:t>X. SƯỚN XI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159625" y="1981200"/>
            <a:ext cx="15716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u="sng">
                <a:solidFill>
                  <a:srgbClr val="008000"/>
                </a:solidFill>
                <a:latin typeface="Garamond" pitchFamily="18" charset="0"/>
              </a:rPr>
              <a:t>THẬN TRÁI:</a:t>
            </a:r>
          </a:p>
          <a:p>
            <a:pPr algn="ctr"/>
            <a:r>
              <a:rPr lang="en-US" b="1">
                <a:latin typeface="Garamond" pitchFamily="18" charset="0"/>
              </a:rPr>
              <a:t>BỜ TRÊN </a:t>
            </a:r>
          </a:p>
          <a:p>
            <a:pPr algn="ctr"/>
            <a:r>
              <a:rPr lang="en-US" b="1">
                <a:latin typeface="Garamond" pitchFamily="18" charset="0"/>
              </a:rPr>
              <a:t>X. SƯỚN XI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3124200" y="3276600"/>
            <a:ext cx="7620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579688" y="3200400"/>
            <a:ext cx="650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Garamond" pitchFamily="18" charset="0"/>
              </a:rPr>
              <a:t>3 cm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172200" y="3124200"/>
            <a:ext cx="650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Garamond" pitchFamily="18" charset="0"/>
              </a:rPr>
              <a:t>5 cm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5867400" y="3048000"/>
            <a:ext cx="7620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8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-152400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TH-N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9038" y="2057400"/>
            <a:ext cx="2976562" cy="4343400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914400" y="3048000"/>
            <a:ext cx="441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914400" y="4495800"/>
            <a:ext cx="502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914400" y="3657600"/>
            <a:ext cx="449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00200" y="2286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ĐÀI THẬN NHỎ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ĐÀI THẬN LỚN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19200" y="3810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BỂ THẬN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914400" y="5562600"/>
            <a:ext cx="541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95400" y="4800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NIỆU QUẢN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5943600" y="2286000"/>
            <a:ext cx="2209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 flipV="1">
            <a:off x="6172200" y="3048000"/>
            <a:ext cx="1981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4953000" y="1600200"/>
            <a:ext cx="3200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58000" y="762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CỘT THẬN</a:t>
            </a:r>
          </a:p>
          <a:p>
            <a:pPr algn="ctr" eaLnBrk="0" hangingPunct="0"/>
            <a:r>
              <a:rPr lang="en-US" b="1">
                <a:latin typeface="Tahoma" charset="0"/>
              </a:rPr>
              <a:t>BERTIN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010400" y="2590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THÁP THẬN</a:t>
            </a:r>
          </a:p>
          <a:p>
            <a:pPr algn="ctr" eaLnBrk="0" hangingPunct="0"/>
            <a:r>
              <a:rPr lang="en-US" b="1"/>
              <a:t>MALPIGHI</a:t>
            </a:r>
            <a:endParaRPr lang="en-US" b="1">
              <a:latin typeface="Tahoma" charset="0"/>
            </a:endParaRPr>
          </a:p>
          <a:p>
            <a:pPr algn="ctr" eaLnBrk="0" hangingPunct="0"/>
            <a:r>
              <a:rPr lang="en-US" b="1">
                <a:latin typeface="Tahoma" charset="0"/>
              </a:rPr>
              <a:t>(TỦY THẬN)</a:t>
            </a:r>
          </a:p>
          <a:p>
            <a:pPr algn="ctr" eaLnBrk="0" hangingPunct="0"/>
            <a:endParaRPr lang="en-US" b="1">
              <a:latin typeface="Tahoma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34200" y="1524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charset="0"/>
              </a:rPr>
              <a:t>VỎ THẬN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12725" y="963613"/>
            <a:ext cx="1704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2- THẬN:</a:t>
            </a:r>
          </a:p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2.3- CẤU TẠO: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673600" y="2857500"/>
            <a:ext cx="1358900" cy="2286000"/>
          </a:xfrm>
          <a:custGeom>
            <a:avLst/>
            <a:gdLst>
              <a:gd name="T0" fmla="*/ 2147483647 w 856"/>
              <a:gd name="T1" fmla="*/ 2147483647 h 1440"/>
              <a:gd name="T2" fmla="*/ 2147483647 w 856"/>
              <a:gd name="T3" fmla="*/ 2147483647 h 1440"/>
              <a:gd name="T4" fmla="*/ 2147483647 w 856"/>
              <a:gd name="T5" fmla="*/ 2147483647 h 1440"/>
              <a:gd name="T6" fmla="*/ 2147483647 w 856"/>
              <a:gd name="T7" fmla="*/ 2147483647 h 1440"/>
              <a:gd name="T8" fmla="*/ 2147483647 w 856"/>
              <a:gd name="T9" fmla="*/ 2147483647 h 1440"/>
              <a:gd name="T10" fmla="*/ 2147483647 w 856"/>
              <a:gd name="T11" fmla="*/ 2147483647 h 1440"/>
              <a:gd name="T12" fmla="*/ 2147483647 w 856"/>
              <a:gd name="T13" fmla="*/ 2147483647 h 1440"/>
              <a:gd name="T14" fmla="*/ 2147483647 w 856"/>
              <a:gd name="T15" fmla="*/ 2147483647 h 1440"/>
              <a:gd name="T16" fmla="*/ 2147483647 w 856"/>
              <a:gd name="T17" fmla="*/ 2147483647 h 1440"/>
              <a:gd name="T18" fmla="*/ 2147483647 w 856"/>
              <a:gd name="T19" fmla="*/ 2147483647 h 1440"/>
              <a:gd name="T20" fmla="*/ 2147483647 w 856"/>
              <a:gd name="T21" fmla="*/ 2147483647 h 1440"/>
              <a:gd name="T22" fmla="*/ 2147483647 w 856"/>
              <a:gd name="T23" fmla="*/ 2147483647 h 1440"/>
              <a:gd name="T24" fmla="*/ 2147483647 w 856"/>
              <a:gd name="T25" fmla="*/ 2147483647 h 1440"/>
              <a:gd name="T26" fmla="*/ 2147483647 w 856"/>
              <a:gd name="T27" fmla="*/ 2147483647 h 1440"/>
              <a:gd name="T28" fmla="*/ 2147483647 w 856"/>
              <a:gd name="T29" fmla="*/ 2147483647 h 1440"/>
              <a:gd name="T30" fmla="*/ 2147483647 w 856"/>
              <a:gd name="T31" fmla="*/ 2147483647 h 1440"/>
              <a:gd name="T32" fmla="*/ 2147483647 w 856"/>
              <a:gd name="T33" fmla="*/ 2147483647 h 1440"/>
              <a:gd name="T34" fmla="*/ 2147483647 w 856"/>
              <a:gd name="T35" fmla="*/ 2147483647 h 1440"/>
              <a:gd name="T36" fmla="*/ 2147483647 w 856"/>
              <a:gd name="T37" fmla="*/ 2147483647 h 1440"/>
              <a:gd name="T38" fmla="*/ 2147483647 w 856"/>
              <a:gd name="T39" fmla="*/ 2147483647 h 1440"/>
              <a:gd name="T40" fmla="*/ 2147483647 w 856"/>
              <a:gd name="T41" fmla="*/ 2147483647 h 1440"/>
              <a:gd name="T42" fmla="*/ 2147483647 w 856"/>
              <a:gd name="T43" fmla="*/ 2147483647 h 1440"/>
              <a:gd name="T44" fmla="*/ 2147483647 w 856"/>
              <a:gd name="T45" fmla="*/ 2147483647 h 1440"/>
              <a:gd name="T46" fmla="*/ 2147483647 w 856"/>
              <a:gd name="T47" fmla="*/ 2147483647 h 1440"/>
              <a:gd name="T48" fmla="*/ 2147483647 w 856"/>
              <a:gd name="T49" fmla="*/ 2147483647 h 1440"/>
              <a:gd name="T50" fmla="*/ 2147483647 w 856"/>
              <a:gd name="T51" fmla="*/ 2147483647 h 1440"/>
              <a:gd name="T52" fmla="*/ 2147483647 w 856"/>
              <a:gd name="T53" fmla="*/ 2147483647 h 1440"/>
              <a:gd name="T54" fmla="*/ 2147483647 w 856"/>
              <a:gd name="T55" fmla="*/ 2147483647 h 1440"/>
              <a:gd name="T56" fmla="*/ 2147483647 w 856"/>
              <a:gd name="T57" fmla="*/ 2147483647 h 1440"/>
              <a:gd name="T58" fmla="*/ 2147483647 w 856"/>
              <a:gd name="T59" fmla="*/ 2147483647 h 14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56"/>
              <a:gd name="T91" fmla="*/ 0 h 1440"/>
              <a:gd name="T92" fmla="*/ 856 w 856"/>
              <a:gd name="T93" fmla="*/ 1440 h 144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56" h="1440">
                <a:moveTo>
                  <a:pt x="848" y="312"/>
                </a:moveTo>
                <a:cubicBezTo>
                  <a:pt x="856" y="280"/>
                  <a:pt x="760" y="200"/>
                  <a:pt x="752" y="168"/>
                </a:cubicBezTo>
                <a:cubicBezTo>
                  <a:pt x="744" y="136"/>
                  <a:pt x="816" y="120"/>
                  <a:pt x="800" y="120"/>
                </a:cubicBezTo>
                <a:cubicBezTo>
                  <a:pt x="784" y="120"/>
                  <a:pt x="696" y="160"/>
                  <a:pt x="656" y="168"/>
                </a:cubicBezTo>
                <a:cubicBezTo>
                  <a:pt x="616" y="176"/>
                  <a:pt x="584" y="192"/>
                  <a:pt x="560" y="168"/>
                </a:cubicBezTo>
                <a:cubicBezTo>
                  <a:pt x="536" y="144"/>
                  <a:pt x="536" y="40"/>
                  <a:pt x="512" y="24"/>
                </a:cubicBezTo>
                <a:cubicBezTo>
                  <a:pt x="488" y="8"/>
                  <a:pt x="440" y="72"/>
                  <a:pt x="416" y="72"/>
                </a:cubicBezTo>
                <a:cubicBezTo>
                  <a:pt x="392" y="72"/>
                  <a:pt x="376" y="0"/>
                  <a:pt x="368" y="24"/>
                </a:cubicBezTo>
                <a:cubicBezTo>
                  <a:pt x="360" y="48"/>
                  <a:pt x="384" y="184"/>
                  <a:pt x="368" y="216"/>
                </a:cubicBezTo>
                <a:cubicBezTo>
                  <a:pt x="352" y="248"/>
                  <a:pt x="304" y="224"/>
                  <a:pt x="272" y="216"/>
                </a:cubicBezTo>
                <a:cubicBezTo>
                  <a:pt x="240" y="208"/>
                  <a:pt x="192" y="160"/>
                  <a:pt x="176" y="168"/>
                </a:cubicBezTo>
                <a:cubicBezTo>
                  <a:pt x="160" y="176"/>
                  <a:pt x="192" y="248"/>
                  <a:pt x="176" y="264"/>
                </a:cubicBezTo>
                <a:cubicBezTo>
                  <a:pt x="160" y="280"/>
                  <a:pt x="104" y="240"/>
                  <a:pt x="80" y="264"/>
                </a:cubicBezTo>
                <a:cubicBezTo>
                  <a:pt x="56" y="288"/>
                  <a:pt x="40" y="360"/>
                  <a:pt x="32" y="408"/>
                </a:cubicBezTo>
                <a:cubicBezTo>
                  <a:pt x="24" y="456"/>
                  <a:pt x="0" y="496"/>
                  <a:pt x="32" y="552"/>
                </a:cubicBezTo>
                <a:cubicBezTo>
                  <a:pt x="64" y="608"/>
                  <a:pt x="184" y="696"/>
                  <a:pt x="224" y="744"/>
                </a:cubicBezTo>
                <a:cubicBezTo>
                  <a:pt x="264" y="792"/>
                  <a:pt x="280" y="808"/>
                  <a:pt x="272" y="840"/>
                </a:cubicBezTo>
                <a:cubicBezTo>
                  <a:pt x="264" y="872"/>
                  <a:pt x="160" y="936"/>
                  <a:pt x="176" y="936"/>
                </a:cubicBezTo>
                <a:cubicBezTo>
                  <a:pt x="192" y="936"/>
                  <a:pt x="312" y="832"/>
                  <a:pt x="368" y="840"/>
                </a:cubicBezTo>
                <a:cubicBezTo>
                  <a:pt x="424" y="848"/>
                  <a:pt x="504" y="952"/>
                  <a:pt x="512" y="984"/>
                </a:cubicBezTo>
                <a:cubicBezTo>
                  <a:pt x="520" y="1016"/>
                  <a:pt x="456" y="1008"/>
                  <a:pt x="416" y="1032"/>
                </a:cubicBezTo>
                <a:cubicBezTo>
                  <a:pt x="376" y="1056"/>
                  <a:pt x="280" y="1088"/>
                  <a:pt x="272" y="1128"/>
                </a:cubicBezTo>
                <a:cubicBezTo>
                  <a:pt x="264" y="1168"/>
                  <a:pt x="336" y="1232"/>
                  <a:pt x="368" y="1272"/>
                </a:cubicBezTo>
                <a:cubicBezTo>
                  <a:pt x="400" y="1312"/>
                  <a:pt x="424" y="1344"/>
                  <a:pt x="464" y="1368"/>
                </a:cubicBezTo>
                <a:cubicBezTo>
                  <a:pt x="504" y="1392"/>
                  <a:pt x="576" y="1440"/>
                  <a:pt x="608" y="1416"/>
                </a:cubicBezTo>
                <a:cubicBezTo>
                  <a:pt x="640" y="1392"/>
                  <a:pt x="624" y="1256"/>
                  <a:pt x="656" y="1224"/>
                </a:cubicBezTo>
                <a:cubicBezTo>
                  <a:pt x="688" y="1192"/>
                  <a:pt x="800" y="1344"/>
                  <a:pt x="800" y="1224"/>
                </a:cubicBezTo>
                <a:cubicBezTo>
                  <a:pt x="800" y="1104"/>
                  <a:pt x="672" y="648"/>
                  <a:pt x="656" y="504"/>
                </a:cubicBezTo>
                <a:cubicBezTo>
                  <a:pt x="640" y="360"/>
                  <a:pt x="680" y="392"/>
                  <a:pt x="704" y="360"/>
                </a:cubicBezTo>
                <a:cubicBezTo>
                  <a:pt x="728" y="328"/>
                  <a:pt x="840" y="344"/>
                  <a:pt x="848" y="312"/>
                </a:cubicBezTo>
                <a:close/>
              </a:path>
            </a:pathLst>
          </a:custGeom>
          <a:solidFill>
            <a:srgbClr val="00FF00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65125" y="6069013"/>
            <a:ext cx="1804988" cy="366712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Garamond" pitchFamily="18" charset="0"/>
              </a:rPr>
              <a:t>XOANG THẬN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914400" y="1905000"/>
            <a:ext cx="0" cy="411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010400" y="5043488"/>
            <a:ext cx="1968500" cy="366712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Garamond" pitchFamily="18" charset="0"/>
              </a:rPr>
              <a:t>NHU MÔ THẬN</a:t>
            </a: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8153400" y="1066800"/>
            <a:ext cx="0" cy="4038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4953000" y="1600200"/>
            <a:ext cx="0" cy="1066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1838" y="4670425"/>
              <a:ext cx="1587" cy="1588"/>
            </p14:xfrm>
          </p:contentPart>
        </mc:Choice>
        <mc:Fallback>
          <p:pic>
            <p:nvPicPr>
              <p:cNvPr id="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4075" y="4592613"/>
                <a:ext cx="157113" cy="1572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3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han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685800"/>
            <a:ext cx="3114675" cy="61722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3505200" y="2971800"/>
            <a:ext cx="1219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029200" y="3276600"/>
            <a:ext cx="990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352800" y="4800600"/>
            <a:ext cx="1447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3124200" y="2362200"/>
            <a:ext cx="1600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3657600" y="6248400"/>
            <a:ext cx="1752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981200" y="495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QUAI HENLÉ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81200" y="3733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ỐNG LƯỢN GẦN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477000" y="3733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ỐNG LƯỢN XA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676400" y="205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QUẢN CẦU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33600" y="6019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ỐNG THU THẬP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12725" y="963613"/>
            <a:ext cx="2570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2- THẬN:</a:t>
            </a:r>
          </a:p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2.4- CẤU TẠO VI THỂ: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842125" y="5664200"/>
            <a:ext cx="1546225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Garamond" pitchFamily="18" charset="0"/>
              </a:rPr>
              <a:t>NEPHRON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715000" y="609600"/>
            <a:ext cx="762000" cy="3124200"/>
          </a:xfrm>
          <a:prstGeom prst="rect">
            <a:avLst/>
          </a:prstGeom>
          <a:solidFill>
            <a:srgbClr val="008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9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HỆ TIẾT NIỆU</a:t>
            </a:r>
            <a:endParaRPr lang="en-US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glo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676400"/>
            <a:ext cx="3784600" cy="5181600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2209800" y="40386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438400" y="2362200"/>
            <a:ext cx="1828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562600" y="24384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2725" y="963613"/>
            <a:ext cx="2570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2- THẬN:</a:t>
            </a:r>
          </a:p>
          <a:p>
            <a:r>
              <a:rPr lang="en-US" b="1" u="sng">
                <a:solidFill>
                  <a:srgbClr val="FF0000"/>
                </a:solidFill>
                <a:latin typeface="Garamond" pitchFamily="18" charset="0"/>
              </a:rPr>
              <a:t>2.4- CẤU TẠO VI THỂ: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3859213"/>
            <a:ext cx="2235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008000"/>
                </a:solidFill>
                <a:latin typeface="Garamond" pitchFamily="18" charset="0"/>
              </a:rPr>
              <a:t>NANG BOWMANN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04863" y="2254250"/>
            <a:ext cx="1668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008000"/>
                </a:solidFill>
                <a:latin typeface="Garamond" pitchFamily="18" charset="0"/>
              </a:rPr>
              <a:t>TIỂU ĐỘNG</a:t>
            </a:r>
          </a:p>
          <a:p>
            <a:r>
              <a:rPr lang="en-US" b="1">
                <a:solidFill>
                  <a:srgbClr val="008000"/>
                </a:solidFill>
                <a:latin typeface="Garamond" pitchFamily="18" charset="0"/>
              </a:rPr>
              <a:t>MẠCH NHẬP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467600" y="2133600"/>
            <a:ext cx="1622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008000"/>
                </a:solidFill>
                <a:latin typeface="Garamond" pitchFamily="18" charset="0"/>
              </a:rPr>
              <a:t>TIỂU ĐỘNG</a:t>
            </a:r>
          </a:p>
          <a:p>
            <a:r>
              <a:rPr lang="en-US" b="1">
                <a:solidFill>
                  <a:srgbClr val="008000"/>
                </a:solidFill>
                <a:latin typeface="Garamond" pitchFamily="18" charset="0"/>
              </a:rPr>
              <a:t>MẠCH XUẤT</a:t>
            </a:r>
          </a:p>
        </p:txBody>
      </p:sp>
    </p:spTree>
    <p:extLst>
      <p:ext uri="{BB962C8B-B14F-4D97-AF65-F5344CB8AC3E}">
        <p14:creationId xmlns:p14="http://schemas.microsoft.com/office/powerpoint/2010/main" val="336141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575</Words>
  <Application>Microsoft Office PowerPoint</Application>
  <PresentationFormat>On-screen Show (4:3)</PresentationFormat>
  <Paragraphs>232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HỆ TIẾT NIỆU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HỆ TIẾT NIỆU</dc:title>
  <dc:creator>acer</dc:creator>
  <cp:lastModifiedBy>acer</cp:lastModifiedBy>
  <cp:revision>6</cp:revision>
  <dcterms:created xsi:type="dcterms:W3CDTF">2017-10-10T17:01:17Z</dcterms:created>
  <dcterms:modified xsi:type="dcterms:W3CDTF">2017-10-10T17:25:09Z</dcterms:modified>
</cp:coreProperties>
</file>